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4"/>
  </p:sldMasterIdLst>
  <p:notesMasterIdLst>
    <p:notesMasterId r:id="rId16"/>
  </p:notesMasterIdLst>
  <p:handoutMasterIdLst>
    <p:handoutMasterId r:id="rId17"/>
  </p:handoutMasterIdLst>
  <p:sldIdLst>
    <p:sldId id="258" r:id="rId5"/>
    <p:sldId id="317" r:id="rId6"/>
    <p:sldId id="293" r:id="rId7"/>
    <p:sldId id="337" r:id="rId8"/>
    <p:sldId id="338" r:id="rId9"/>
    <p:sldId id="341" r:id="rId10"/>
    <p:sldId id="342" r:id="rId11"/>
    <p:sldId id="347" r:id="rId12"/>
    <p:sldId id="333" r:id="rId13"/>
    <p:sldId id="349" r:id="rId14"/>
    <p:sldId id="348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CC"/>
    <a:srgbClr val="4C09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108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157C062-36B3-4B49-BE06-D7A8D10236F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965B86D-8442-4D29-AEE0-433BC38A9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6398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9DAD133-1301-496B-9BFA-CA35DCDEC6F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2CFC976-CFC3-42B6-A6F3-421172ED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831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CFC976-CFC3-42B6-A6F3-421172ED011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922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97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744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537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401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230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23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751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05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271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673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8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881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ransition>
    <p:fade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PWCS%20School%20and%20Non%20School%20Sponsored%20Activities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end-guy-cinema-strip-movie-theater-812226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64F97EC1-3569-4A79-9DB8-CC79407DF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29284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pic>
        <p:nvPicPr>
          <p:cNvPr id="6" name="Picture 5" descr="A purple and grey wolf logo&#10;&#10;Description automatically generated">
            <a:extLst>
              <a:ext uri="{FF2B5EF4-FFF2-40B4-BE49-F238E27FC236}">
                <a16:creationId xmlns:a16="http://schemas.microsoft.com/office/drawing/2014/main" id="{2D6D0412-F5B4-ECA9-8190-E2BD92B8FA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97" r="-1" b="-1"/>
          <a:stretch/>
        </p:blipFill>
        <p:spPr>
          <a:xfrm>
            <a:off x="899160" y="1"/>
            <a:ext cx="10393680" cy="6858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13E08444-43C3-4332-B02D-F2DBC8C1DB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9160" y="0"/>
            <a:ext cx="10393680" cy="6858000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23331"/>
            <a:ext cx="9418320" cy="3875965"/>
          </a:xfrm>
          <a:noFill/>
        </p:spPr>
        <p:txBody>
          <a:bodyPr anchor="ctr">
            <a:normAutofit fontScale="90000"/>
          </a:bodyPr>
          <a:lstStyle/>
          <a:p>
            <a:pPr algn="ctr"/>
            <a:r>
              <a:rPr lang="en-US" sz="4400" dirty="0">
                <a:solidFill>
                  <a:srgbClr val="FFFFFF"/>
                </a:solidFill>
                <a:latin typeface="Castellar"/>
                <a:cs typeface="Calibri"/>
              </a:rPr>
              <a:t>BATTLEFIELD HIGH SCHOOL</a:t>
            </a:r>
            <a:br>
              <a:rPr lang="en-US" sz="4400" dirty="0">
                <a:solidFill>
                  <a:srgbClr val="FFFFFF"/>
                </a:solidFill>
                <a:latin typeface="Castellar"/>
                <a:cs typeface="Calibri"/>
              </a:rPr>
            </a:br>
            <a:br>
              <a:rPr lang="en-US" sz="4400" dirty="0">
                <a:solidFill>
                  <a:srgbClr val="FFFFFF"/>
                </a:solidFill>
                <a:latin typeface="Castellar"/>
                <a:cs typeface="Calibri"/>
              </a:rPr>
            </a:br>
            <a:r>
              <a:rPr lang="en-US" sz="4400" dirty="0">
                <a:solidFill>
                  <a:srgbClr val="FFFFFF"/>
                </a:solidFill>
                <a:latin typeface="Castellar"/>
                <a:cs typeface="Calibri"/>
              </a:rPr>
              <a:t>Welcome to 2026-2027</a:t>
            </a:r>
            <a:br>
              <a:rPr lang="en-US" sz="4400" dirty="0">
                <a:latin typeface="Castellar" panose="020A0402060406010301" pitchFamily="18" charset="0"/>
                <a:cs typeface="Calibri"/>
              </a:rPr>
            </a:br>
            <a:br>
              <a:rPr lang="en-US" sz="4400" dirty="0">
                <a:latin typeface="Castellar" panose="020A0402060406010301" pitchFamily="18" charset="0"/>
                <a:cs typeface="Calibri"/>
              </a:rPr>
            </a:br>
            <a:r>
              <a:rPr lang="en-US" sz="4400" dirty="0">
                <a:latin typeface="Castellar" panose="020A0402060406010301" pitchFamily="18" charset="0"/>
                <a:cs typeface="Calibri"/>
              </a:rPr>
              <a:t>School advisory council</a:t>
            </a:r>
            <a:br>
              <a:rPr lang="en-US" sz="4400" dirty="0">
                <a:latin typeface="Bernard MT Condensed" panose="02050806060905020404" pitchFamily="18" charset="0"/>
                <a:cs typeface="Calibri"/>
              </a:rPr>
            </a:br>
            <a:br>
              <a:rPr lang="en-US" sz="4400" dirty="0">
                <a:latin typeface="Bernard MT Condensed" panose="02050806060905020404" pitchFamily="18" charset="0"/>
                <a:cs typeface="Calibri"/>
              </a:rPr>
            </a:br>
            <a:br>
              <a:rPr lang="en-US" sz="4400" dirty="0">
                <a:solidFill>
                  <a:srgbClr val="FFFFFF"/>
                </a:solidFill>
                <a:latin typeface="Calibri"/>
              </a:rPr>
            </a:br>
            <a:endParaRPr lang="en-US" sz="4400" dirty="0">
              <a:ln>
                <a:solidFill>
                  <a:srgbClr val="1F497D">
                    <a:lumMod val="50000"/>
                  </a:srgbClr>
                </a:solidFill>
              </a:ln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261872" y="5595582"/>
            <a:ext cx="9418320" cy="8966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2000" b="1" dirty="0">
                <a:solidFill>
                  <a:srgbClr val="FFFFFF"/>
                </a:solidFill>
                <a:latin typeface="Castellar"/>
                <a:cs typeface="Calibri"/>
              </a:rPr>
              <a:t>September 16, 2025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D848F31-B9E9-4B45-86EB-66A7D70D4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129873" y="5397500"/>
            <a:ext cx="2550319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2259157"/>
      </p:ext>
    </p:extLst>
  </p:cSld>
  <p:clrMapOvr>
    <a:masterClrMapping/>
  </p:clrMapOvr>
  <p:transition advTm="2279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4C097A"/>
          </a:solidFill>
        </p:spPr>
        <p:txBody>
          <a:bodyPr>
            <a:noAutofit/>
          </a:bodyPr>
          <a:lstStyle/>
          <a:p>
            <a:pPr algn="ctr"/>
            <a:r>
              <a:rPr lang="en-US" sz="3500" dirty="0">
                <a:solidFill>
                  <a:schemeClr val="bg1"/>
                </a:solidFill>
                <a:latin typeface="Castellar"/>
                <a:cs typeface="Calibri"/>
              </a:rPr>
              <a:t>Agenda/Outcomes</a:t>
            </a:r>
            <a:endParaRPr lang="en-US" sz="3500" dirty="0">
              <a:solidFill>
                <a:schemeClr val="bg1"/>
              </a:solidFill>
              <a:latin typeface="Castellar" panose="020A0402060406010301" pitchFamily="18" charset="0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890944"/>
            <a:ext cx="9085286" cy="4351337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sz="4800" dirty="0">
                <a:latin typeface="Calibri"/>
                <a:ea typeface="Calibri"/>
                <a:cs typeface="Calibri"/>
              </a:rPr>
              <a:t>Know  our members</a:t>
            </a:r>
          </a:p>
          <a:p>
            <a:r>
              <a:rPr lang="en-US" sz="4800" dirty="0">
                <a:latin typeface="Calibri"/>
                <a:ea typeface="Calibri"/>
                <a:cs typeface="Calibri"/>
              </a:rPr>
              <a:t>Understand the purpose of SAC</a:t>
            </a:r>
          </a:p>
          <a:p>
            <a:r>
              <a:rPr lang="en-US" sz="4800" dirty="0">
                <a:latin typeface="Calibri"/>
                <a:ea typeface="Calibri"/>
                <a:cs typeface="Calibri"/>
              </a:rPr>
              <a:t>Celebrate our 2025-26 Year</a:t>
            </a:r>
          </a:p>
          <a:p>
            <a:r>
              <a:rPr lang="en-US" sz="4800" dirty="0">
                <a:latin typeface="Calibri"/>
                <a:ea typeface="Calibri"/>
                <a:cs typeface="Calibri"/>
              </a:rPr>
              <a:t>Understand the current budget</a:t>
            </a:r>
          </a:p>
          <a:p>
            <a:r>
              <a:rPr lang="en-US" sz="4800" dirty="0">
                <a:latin typeface="Calibri"/>
                <a:ea typeface="Calibri"/>
                <a:cs typeface="Calibri"/>
              </a:rPr>
              <a:t>Know our CIP goals</a:t>
            </a:r>
          </a:p>
          <a:p>
            <a:r>
              <a:rPr lang="en-US" sz="4800" dirty="0">
                <a:latin typeface="Calibri"/>
                <a:ea typeface="Calibri"/>
                <a:cs typeface="Calibri"/>
              </a:rPr>
              <a:t>Understand how activities/clubs work</a:t>
            </a:r>
          </a:p>
          <a:p>
            <a:r>
              <a:rPr lang="en-US" sz="4800" dirty="0">
                <a:latin typeface="Calibri"/>
                <a:ea typeface="Calibri"/>
                <a:cs typeface="Calibri"/>
              </a:rPr>
              <a:t>Understand current state of specialty program</a:t>
            </a:r>
          </a:p>
          <a:p>
            <a:endParaRPr lang="en-US" sz="4800" dirty="0">
              <a:latin typeface="Calibri"/>
              <a:ea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7" name="Picture 6" descr="A logo of a high school&#10;&#10;Description automatically generated">
            <a:extLst>
              <a:ext uri="{FF2B5EF4-FFF2-40B4-BE49-F238E27FC236}">
                <a16:creationId xmlns:a16="http://schemas.microsoft.com/office/drawing/2014/main" id="{281136E4-8091-3B14-2BC1-A2C9E9811A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" y="5123241"/>
            <a:ext cx="1752215" cy="173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866964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61872" y="365759"/>
            <a:ext cx="9692640" cy="1587327"/>
          </a:xfrm>
          <a:solidFill>
            <a:srgbClr val="4C097A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3500" dirty="0">
                <a:solidFill>
                  <a:schemeClr val="bg1"/>
                </a:solidFill>
                <a:latin typeface="Castellar" panose="020A0402060406010301" pitchFamily="18" charset="0"/>
                <a:cs typeface="Calibri"/>
              </a:rPr>
              <a:t>Prince William county schools vision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86428" y="2169126"/>
            <a:ext cx="9301854" cy="44764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4400" dirty="0">
                <a:cs typeface="Calibri"/>
              </a:rPr>
              <a:t>Every student will graduate on-time with the knowledge, skills, and habits of mind necessary to create a thriving future for themselves and their community.</a:t>
            </a:r>
          </a:p>
        </p:txBody>
      </p:sp>
      <p:pic>
        <p:nvPicPr>
          <p:cNvPr id="4" name="Picture 3" descr="A logo of a high school&#10;&#10;Description automatically generated">
            <a:extLst>
              <a:ext uri="{FF2B5EF4-FFF2-40B4-BE49-F238E27FC236}">
                <a16:creationId xmlns:a16="http://schemas.microsoft.com/office/drawing/2014/main" id="{76B00A55-6B0C-30DF-4578-EDFEFF5763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" y="5123241"/>
            <a:ext cx="1752215" cy="173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6640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4C097A"/>
          </a:solidFill>
        </p:spPr>
        <p:txBody>
          <a:bodyPr>
            <a:noAutofit/>
          </a:bodyPr>
          <a:lstStyle/>
          <a:p>
            <a:pPr algn="ctr"/>
            <a:r>
              <a:rPr lang="en-US" sz="3500" dirty="0">
                <a:solidFill>
                  <a:schemeClr val="bg1"/>
                </a:solidFill>
                <a:latin typeface="Castellar" panose="020A0402060406010301" pitchFamily="18" charset="0"/>
                <a:cs typeface="Calibri"/>
              </a:rPr>
              <a:t>Prince William county schools  theme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890944"/>
            <a:ext cx="9085286" cy="435133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Calibri"/>
                <a:ea typeface="Calibri"/>
                <a:cs typeface="Calibri"/>
              </a:rPr>
              <a:t>                                                                                                                                            </a:t>
            </a:r>
          </a:p>
        </p:txBody>
      </p:sp>
      <p:pic>
        <p:nvPicPr>
          <p:cNvPr id="7" name="Picture 6" descr="A logo of a high school&#10;&#10;Description automatically generated">
            <a:extLst>
              <a:ext uri="{FF2B5EF4-FFF2-40B4-BE49-F238E27FC236}">
                <a16:creationId xmlns:a16="http://schemas.microsoft.com/office/drawing/2014/main" id="{281136E4-8091-3B14-2BC1-A2C9E9811A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" y="5123241"/>
            <a:ext cx="1752215" cy="1732210"/>
          </a:xfrm>
          <a:prstGeom prst="rect">
            <a:avLst/>
          </a:prstGeom>
        </p:spPr>
      </p:pic>
      <p:pic>
        <p:nvPicPr>
          <p:cNvPr id="6" name="Picture 5" descr="A person walking up a arrow&#10;&#10;AI-generated content may be incorrect.">
            <a:extLst>
              <a:ext uri="{FF2B5EF4-FFF2-40B4-BE49-F238E27FC236}">
                <a16:creationId xmlns:a16="http://schemas.microsoft.com/office/drawing/2014/main" id="{5849F880-6E1E-F159-D4BF-8FDA81482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7028" y="1827856"/>
            <a:ext cx="8240412" cy="466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36181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4C097A"/>
          </a:solidFill>
        </p:spPr>
        <p:txBody>
          <a:bodyPr>
            <a:noAutofit/>
          </a:bodyPr>
          <a:lstStyle/>
          <a:p>
            <a:pPr algn="ctr"/>
            <a:r>
              <a:rPr lang="en-US" sz="3500" dirty="0">
                <a:solidFill>
                  <a:schemeClr val="bg1"/>
                </a:solidFill>
                <a:latin typeface="Castellar" panose="020A0402060406010301" pitchFamily="18" charset="0"/>
                <a:cs typeface="Calibri"/>
              </a:rPr>
              <a:t>2025-26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890944"/>
            <a:ext cx="8595360" cy="435133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571500"/>
            <a:r>
              <a:rPr lang="en-US" sz="4800" dirty="0"/>
              <a:t>Reading: 96%</a:t>
            </a:r>
          </a:p>
          <a:p>
            <a:pPr marL="571500" indent="-571500"/>
            <a:r>
              <a:rPr lang="en-US" sz="4800" dirty="0"/>
              <a:t>Writing: 93%</a:t>
            </a:r>
          </a:p>
          <a:p>
            <a:pPr marL="571500" indent="-571500"/>
            <a:r>
              <a:rPr lang="en-US" sz="4800" dirty="0"/>
              <a:t>Math: 87%</a:t>
            </a:r>
          </a:p>
          <a:p>
            <a:pPr marL="571500" indent="-571500"/>
            <a:r>
              <a:rPr lang="en-US" sz="4800" dirty="0"/>
              <a:t>Science: 89%</a:t>
            </a:r>
          </a:p>
          <a:p>
            <a:endParaRPr lang="en-US" sz="4800" dirty="0">
              <a:latin typeface="Calibri"/>
              <a:cs typeface="Calibri"/>
            </a:endParaRPr>
          </a:p>
        </p:txBody>
      </p:sp>
      <p:pic>
        <p:nvPicPr>
          <p:cNvPr id="7" name="Picture 6" descr="A logo of a high school&#10;&#10;Description automatically generated">
            <a:extLst>
              <a:ext uri="{FF2B5EF4-FFF2-40B4-BE49-F238E27FC236}">
                <a16:creationId xmlns:a16="http://schemas.microsoft.com/office/drawing/2014/main" id="{281136E4-8091-3B14-2BC1-A2C9E9811A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" y="5123241"/>
            <a:ext cx="1752215" cy="173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375667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4C097A"/>
          </a:solidFill>
        </p:spPr>
        <p:txBody>
          <a:bodyPr>
            <a:noAutofit/>
          </a:bodyPr>
          <a:lstStyle/>
          <a:p>
            <a:pPr algn="ctr"/>
            <a:r>
              <a:rPr lang="en-US" sz="3500" dirty="0">
                <a:solidFill>
                  <a:schemeClr val="bg1"/>
                </a:solidFill>
                <a:latin typeface="Castellar" panose="020A0402060406010301" pitchFamily="18" charset="0"/>
                <a:cs typeface="Calibri"/>
              </a:rPr>
              <a:t>2025-26 School Continuous improvement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890944"/>
            <a:ext cx="8595360" cy="435133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4800" dirty="0">
                <a:latin typeface="Calibri"/>
                <a:cs typeface="Calibri"/>
              </a:rPr>
              <a:t>Increase Biology SOL pass rate for all students including Students w/Disabilities &amp; English Language Learners</a:t>
            </a:r>
          </a:p>
          <a:p>
            <a:r>
              <a:rPr lang="en-US" sz="4800" dirty="0">
                <a:latin typeface="Calibri"/>
                <a:cs typeface="Calibri"/>
              </a:rPr>
              <a:t>Staff &amp; Student positive climate &amp; culture</a:t>
            </a:r>
          </a:p>
          <a:p>
            <a:endParaRPr lang="en-US" sz="4800" dirty="0">
              <a:latin typeface="Calibri"/>
              <a:cs typeface="Calibri"/>
            </a:endParaRPr>
          </a:p>
        </p:txBody>
      </p:sp>
      <p:pic>
        <p:nvPicPr>
          <p:cNvPr id="7" name="Picture 6" descr="A logo of a high school&#10;&#10;Description automatically generated">
            <a:extLst>
              <a:ext uri="{FF2B5EF4-FFF2-40B4-BE49-F238E27FC236}">
                <a16:creationId xmlns:a16="http://schemas.microsoft.com/office/drawing/2014/main" id="{281136E4-8091-3B14-2BC1-A2C9E9811A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" y="5123241"/>
            <a:ext cx="1752215" cy="173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89501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7AEC5-18F6-ED1C-79F7-DF5451967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10419-2298-910A-F342-073582158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666" y="410584"/>
            <a:ext cx="9692640" cy="1146268"/>
          </a:xfrm>
          <a:solidFill>
            <a:srgbClr val="4C097A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500" dirty="0">
                <a:solidFill>
                  <a:schemeClr val="bg1"/>
                </a:solidFill>
                <a:latin typeface="Castellar" panose="020A0402060406010301" pitchFamily="18" charset="0"/>
                <a:cs typeface="Calibri"/>
              </a:rPr>
              <a:t>2025-26 year SOL &amp; </a:t>
            </a:r>
            <a:br>
              <a:rPr lang="en-US" sz="3500" dirty="0">
                <a:solidFill>
                  <a:schemeClr val="bg1"/>
                </a:solidFill>
                <a:latin typeface="Castellar" panose="020A0402060406010301" pitchFamily="18" charset="0"/>
                <a:cs typeface="Calibri"/>
              </a:rPr>
            </a:br>
            <a:r>
              <a:rPr lang="en-US" sz="3500" dirty="0">
                <a:solidFill>
                  <a:schemeClr val="bg1"/>
                </a:solidFill>
                <a:latin typeface="Castellar" panose="020A0402060406010301" pitchFamily="18" charset="0"/>
                <a:cs typeface="Calibri"/>
              </a:rPr>
              <a:t>Chronic Absenteeism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51F9A-E996-422F-5565-6E92775A1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lvl="1"/>
            <a:endParaRPr lang="en-US" dirty="0">
              <a:cs typeface="Calibri"/>
            </a:endParaRPr>
          </a:p>
          <a:p>
            <a:pPr marL="274320" lvl="1" indent="0">
              <a:buNone/>
            </a:pPr>
            <a:endParaRPr lang="en-US" dirty="0">
              <a:cs typeface="Calibri"/>
            </a:endParaRPr>
          </a:p>
        </p:txBody>
      </p:sp>
      <p:pic>
        <p:nvPicPr>
          <p:cNvPr id="7" name="Picture 6" descr="A logo of a high school&#10;&#10;Description automatically generated">
            <a:extLst>
              <a:ext uri="{FF2B5EF4-FFF2-40B4-BE49-F238E27FC236}">
                <a16:creationId xmlns:a16="http://schemas.microsoft.com/office/drawing/2014/main" id="{BD90DB18-6D9B-CAF8-10BC-C084310373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" y="5123241"/>
            <a:ext cx="1752215" cy="173221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C20C59-4CC6-143C-FCD8-1FE5C2E280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160605"/>
              </p:ext>
            </p:extLst>
          </p:nvPr>
        </p:nvGraphicFramePr>
        <p:xfrm>
          <a:off x="1250666" y="1953647"/>
          <a:ext cx="9464226" cy="286512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235734">
                  <a:extLst>
                    <a:ext uri="{9D8B030D-6E8A-4147-A177-3AD203B41FA5}">
                      <a16:colId xmlns:a16="http://schemas.microsoft.com/office/drawing/2014/main" val="3127909703"/>
                    </a:ext>
                  </a:extLst>
                </a:gridCol>
                <a:gridCol w="5228492">
                  <a:extLst>
                    <a:ext uri="{9D8B030D-6E8A-4147-A177-3AD203B41FA5}">
                      <a16:colId xmlns:a16="http://schemas.microsoft.com/office/drawing/2014/main" val="880038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Subject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Percentage Pass Rate (First Time Test Takers &amp; Passing </a:t>
                      </a:r>
                      <a:r>
                        <a:rPr lang="en-US" dirty="0" err="1"/>
                        <a:t>Retesters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80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Biology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21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Algebra 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8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489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Writing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371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Chronic Absenteeism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192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766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103501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362A9-146C-8C8A-79F9-D2089ACA0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E0839-64EB-9574-65B6-3A7F6D729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135" y="342116"/>
            <a:ext cx="9692640" cy="1146268"/>
          </a:xfrm>
          <a:solidFill>
            <a:srgbClr val="4C097A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500" dirty="0">
                <a:solidFill>
                  <a:schemeClr val="bg1"/>
                </a:solidFill>
                <a:latin typeface="Castellar" panose="020A0402060406010301" pitchFamily="18" charset="0"/>
                <a:cs typeface="Calibri"/>
              </a:rPr>
              <a:t>Spring 2025 five year</a:t>
            </a:r>
            <a:br>
              <a:rPr lang="en-US" sz="3500" dirty="0">
                <a:solidFill>
                  <a:schemeClr val="bg1"/>
                </a:solidFill>
                <a:latin typeface="Castellar" panose="020A0402060406010301" pitchFamily="18" charset="0"/>
                <a:cs typeface="Calibri"/>
              </a:rPr>
            </a:br>
            <a:r>
              <a:rPr lang="en-US" sz="3500" dirty="0">
                <a:solidFill>
                  <a:schemeClr val="bg1"/>
                </a:solidFill>
                <a:latin typeface="Castellar" panose="020A0402060406010301" pitchFamily="18" charset="0"/>
                <a:cs typeface="Calibri"/>
              </a:rPr>
              <a:t>AP Score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9357F-F0CD-BD86-256C-0B6E4005D2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lvl="1"/>
            <a:endParaRPr lang="en-US" dirty="0">
              <a:cs typeface="Calibri"/>
            </a:endParaRPr>
          </a:p>
          <a:p>
            <a:pPr lvl="1"/>
            <a:endParaRPr lang="en-US" dirty="0">
              <a:cs typeface="Calibri"/>
            </a:endParaRPr>
          </a:p>
        </p:txBody>
      </p:sp>
      <p:pic>
        <p:nvPicPr>
          <p:cNvPr id="7" name="Picture 6" descr="A logo of a high school&#10;&#10;Description automatically generated">
            <a:extLst>
              <a:ext uri="{FF2B5EF4-FFF2-40B4-BE49-F238E27FC236}">
                <a16:creationId xmlns:a16="http://schemas.microsoft.com/office/drawing/2014/main" id="{838419DD-606E-5D7E-7AF0-4FD1FCAF5F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" y="5123241"/>
            <a:ext cx="1752215" cy="173221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9258852-A431-C7FE-9071-7960650AE6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212869"/>
              </p:ext>
            </p:extLst>
          </p:nvPr>
        </p:nvGraphicFramePr>
        <p:xfrm>
          <a:off x="784135" y="1734758"/>
          <a:ext cx="9433248" cy="4639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2208">
                  <a:extLst>
                    <a:ext uri="{9D8B030D-6E8A-4147-A177-3AD203B41FA5}">
                      <a16:colId xmlns:a16="http://schemas.microsoft.com/office/drawing/2014/main" val="2779386087"/>
                    </a:ext>
                  </a:extLst>
                </a:gridCol>
                <a:gridCol w="1572208">
                  <a:extLst>
                    <a:ext uri="{9D8B030D-6E8A-4147-A177-3AD203B41FA5}">
                      <a16:colId xmlns:a16="http://schemas.microsoft.com/office/drawing/2014/main" val="2952545004"/>
                    </a:ext>
                  </a:extLst>
                </a:gridCol>
                <a:gridCol w="1481966">
                  <a:extLst>
                    <a:ext uri="{9D8B030D-6E8A-4147-A177-3AD203B41FA5}">
                      <a16:colId xmlns:a16="http://schemas.microsoft.com/office/drawing/2014/main" val="701222053"/>
                    </a:ext>
                  </a:extLst>
                </a:gridCol>
                <a:gridCol w="1662450">
                  <a:extLst>
                    <a:ext uri="{9D8B030D-6E8A-4147-A177-3AD203B41FA5}">
                      <a16:colId xmlns:a16="http://schemas.microsoft.com/office/drawing/2014/main" val="245831691"/>
                    </a:ext>
                  </a:extLst>
                </a:gridCol>
                <a:gridCol w="1572208">
                  <a:extLst>
                    <a:ext uri="{9D8B030D-6E8A-4147-A177-3AD203B41FA5}">
                      <a16:colId xmlns:a16="http://schemas.microsoft.com/office/drawing/2014/main" val="3668335387"/>
                    </a:ext>
                  </a:extLst>
                </a:gridCol>
                <a:gridCol w="1572208">
                  <a:extLst>
                    <a:ext uri="{9D8B030D-6E8A-4147-A177-3AD203B41FA5}">
                      <a16:colId xmlns:a16="http://schemas.microsoft.com/office/drawing/2014/main" val="631018703"/>
                    </a:ext>
                  </a:extLst>
                </a:gridCol>
              </a:tblGrid>
              <a:tr h="87459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817597"/>
                  </a:ext>
                </a:extLst>
              </a:tr>
              <a:tr h="874593">
                <a:tc>
                  <a:txBody>
                    <a:bodyPr/>
                    <a:lstStyle/>
                    <a:p>
                      <a:r>
                        <a:rPr lang="en-US" dirty="0"/>
                        <a:t>Total AP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830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73724"/>
                  </a:ext>
                </a:extLst>
              </a:tr>
              <a:tr h="874593">
                <a:tc>
                  <a:txBody>
                    <a:bodyPr/>
                    <a:lstStyle/>
                    <a:p>
                      <a:r>
                        <a:rPr lang="en-US" dirty="0"/>
                        <a:t>Number of Exams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1244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1721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956651"/>
                  </a:ext>
                </a:extLst>
              </a:tr>
              <a:tr h="874593">
                <a:tc>
                  <a:txBody>
                    <a:bodyPr/>
                    <a:lstStyle/>
                    <a:p>
                      <a:r>
                        <a:rPr lang="en-US" dirty="0"/>
                        <a:t>AP Student Scores 3+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669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811893"/>
                  </a:ext>
                </a:extLst>
              </a:tr>
              <a:tr h="1140774">
                <a:tc>
                  <a:txBody>
                    <a:bodyPr/>
                    <a:lstStyle/>
                    <a:p>
                      <a:r>
                        <a:rPr lang="en-US" dirty="0"/>
                        <a:t>% of AP Students w/Scores 3+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3833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577808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7B80C-2B28-D994-8A4D-EBD5686AB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12683-92A3-E4D6-A85B-97B38FECDAA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4C097A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500" dirty="0">
                <a:solidFill>
                  <a:schemeClr val="bg1"/>
                </a:solidFill>
                <a:latin typeface="Castellar" panose="020A0402060406010301" pitchFamily="18" charset="0"/>
                <a:cs typeface="Calibri"/>
              </a:rPr>
              <a:t>Budget 2026-27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7B26E-88F3-E6ED-6570-C0FD0257310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lvl="1"/>
            <a:endParaRPr lang="en-US" dirty="0">
              <a:cs typeface="Calibri"/>
            </a:endParaRPr>
          </a:p>
          <a:p>
            <a:pPr lvl="1"/>
            <a:endParaRPr lang="en-US" dirty="0">
              <a:cs typeface="Calibri"/>
            </a:endParaRPr>
          </a:p>
          <a:p>
            <a:pPr lvl="1"/>
            <a:endParaRPr lang="en-US" dirty="0">
              <a:cs typeface="Calibri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B9A0F5A-FD5F-0125-5786-E2AA7A85EF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1828800"/>
            <a:ext cx="9235440" cy="4351337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sz="4600" dirty="0">
                <a:latin typeface="Calibri"/>
                <a:cs typeface="Calibri"/>
              </a:rPr>
              <a:t>Approved Budget: $21,000,000</a:t>
            </a:r>
          </a:p>
          <a:p>
            <a:pPr lvl="1"/>
            <a:r>
              <a:rPr lang="en-US" sz="4600" dirty="0">
                <a:latin typeface="Calibri"/>
                <a:cs typeface="Calibri"/>
              </a:rPr>
              <a:t>Staffing Percentage: $20,000,000</a:t>
            </a:r>
          </a:p>
          <a:p>
            <a:pPr lvl="1"/>
            <a:r>
              <a:rPr lang="en-US" sz="4600" dirty="0">
                <a:latin typeface="Calibri"/>
                <a:cs typeface="Calibri"/>
              </a:rPr>
              <a:t>Athletics: $500,000 (supplements &amp; athletic trips)</a:t>
            </a:r>
          </a:p>
          <a:p>
            <a:pPr lvl="1"/>
            <a:r>
              <a:rPr lang="en-US" sz="4600" dirty="0">
                <a:latin typeface="Calibri"/>
                <a:cs typeface="Calibri"/>
              </a:rPr>
              <a:t>21,000,000-20,500,000=$500,000 remaining</a:t>
            </a:r>
          </a:p>
          <a:p>
            <a:pPr lvl="1"/>
            <a:r>
              <a:rPr lang="en-US" sz="4600" dirty="0">
                <a:latin typeface="Calibri"/>
                <a:cs typeface="Calibri"/>
              </a:rPr>
              <a:t>Enrollment: 1993 (up from 1871)</a:t>
            </a:r>
          </a:p>
          <a:p>
            <a:endParaRPr lang="en-US" sz="4800" dirty="0"/>
          </a:p>
        </p:txBody>
      </p:sp>
      <p:pic>
        <p:nvPicPr>
          <p:cNvPr id="7" name="Picture 6" descr="A logo of a high school&#10;&#10;Description automatically generated">
            <a:extLst>
              <a:ext uri="{FF2B5EF4-FFF2-40B4-BE49-F238E27FC236}">
                <a16:creationId xmlns:a16="http://schemas.microsoft.com/office/drawing/2014/main" id="{76B496E9-F7A7-A976-598F-C33F01A457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" y="5123241"/>
            <a:ext cx="1752215" cy="173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927124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EAA3A-A782-CCCC-3B16-A544FAFA4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BACD6-F58A-3F47-2C24-04F907D6A67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4C097A"/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500" dirty="0">
                <a:solidFill>
                  <a:schemeClr val="bg1"/>
                </a:solidFill>
                <a:latin typeface="Castellar" panose="020A0402060406010301" pitchFamily="18" charset="0"/>
                <a:cs typeface="Calibri"/>
              </a:rPr>
              <a:t>School-Sponsored and Non-School Sponsored Clubs/Activities</a:t>
            </a:r>
            <a:br>
              <a:rPr lang="en-US" sz="3500" dirty="0">
                <a:solidFill>
                  <a:schemeClr val="bg1"/>
                </a:solidFill>
                <a:latin typeface="Castellar" panose="020A0402060406010301" pitchFamily="18" charset="0"/>
                <a:cs typeface="Calibri"/>
              </a:rPr>
            </a:br>
            <a:endParaRPr lang="en-US" sz="3500" dirty="0">
              <a:solidFill>
                <a:schemeClr val="bg1"/>
              </a:solidFill>
              <a:latin typeface="Castellar" panose="020A0402060406010301" pitchFamily="18" charset="0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CDA2A-94B5-2BD4-9725-A7820A091AD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lvl="1"/>
            <a:endParaRPr lang="en-US" dirty="0">
              <a:cs typeface="Calibri"/>
            </a:endParaRPr>
          </a:p>
          <a:p>
            <a:pPr lvl="1"/>
            <a:endParaRPr lang="en-US" dirty="0">
              <a:cs typeface="Calibri"/>
            </a:endParaRPr>
          </a:p>
          <a:p>
            <a:pPr lvl="1"/>
            <a:endParaRPr lang="en-US" dirty="0">
              <a:cs typeface="Calibri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112FD57-D8C5-3F2F-0551-4BCBB93BD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1828800"/>
            <a:ext cx="9235440" cy="4351337"/>
          </a:xfrm>
        </p:spPr>
        <p:txBody>
          <a:bodyPr>
            <a:normAutofit lnSpcReduction="10000"/>
          </a:bodyPr>
          <a:lstStyle/>
          <a:p>
            <a:r>
              <a:rPr lang="en-US" sz="4800" dirty="0"/>
              <a:t>Please click on the link below to learn more about PWCS School-Sponsored and Non-School Sponsored Activities</a:t>
            </a:r>
          </a:p>
          <a:p>
            <a:pPr marL="0" indent="0">
              <a:buNone/>
            </a:pPr>
            <a:r>
              <a:rPr lang="en-US" sz="4800" dirty="0">
                <a:hlinkClick r:id="rId2"/>
              </a:rPr>
              <a:t>PWCS School and Non School Sponsored Activities</a:t>
            </a:r>
            <a:r>
              <a:rPr lang="en-US" sz="4800" dirty="0"/>
              <a:t> </a:t>
            </a:r>
          </a:p>
          <a:p>
            <a:endParaRPr lang="en-US" sz="4800" dirty="0"/>
          </a:p>
        </p:txBody>
      </p:sp>
      <p:pic>
        <p:nvPicPr>
          <p:cNvPr id="7" name="Picture 6" descr="A logo of a high school&#10;&#10;Description automatically generated">
            <a:extLst>
              <a:ext uri="{FF2B5EF4-FFF2-40B4-BE49-F238E27FC236}">
                <a16:creationId xmlns:a16="http://schemas.microsoft.com/office/drawing/2014/main" id="{9475EB7A-5163-66B2-9178-DF01E60B26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" y="5123241"/>
            <a:ext cx="1752215" cy="173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992816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0B3F7-4385-4BED-41DE-92CA21B06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45631-1131-1726-4844-10C54B8A678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4C097A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Castellar" panose="020A0402060406010301" pitchFamily="18" charset="0"/>
                <a:cs typeface="Calibri"/>
              </a:rPr>
              <a:t>Thank you for attending!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BD316-AFF3-22C9-1EEB-FFA9692A6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2400" y="1280160"/>
            <a:ext cx="10160000" cy="5328457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/>
          </a:p>
          <a:p>
            <a:pPr marL="0" indent="0">
              <a:buNone/>
            </a:pPr>
            <a:endParaRPr lang="en-US"/>
          </a:p>
          <a:p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7" name="Picture 6" descr="A logo of a high school&#10;&#10;Description automatically generated">
            <a:extLst>
              <a:ext uri="{FF2B5EF4-FFF2-40B4-BE49-F238E27FC236}">
                <a16:creationId xmlns:a16="http://schemas.microsoft.com/office/drawing/2014/main" id="{2263A1BF-5BE7-CC57-54B1-7055C8D0C4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" y="5123241"/>
            <a:ext cx="1752215" cy="1732210"/>
          </a:xfrm>
          <a:prstGeom prst="rect">
            <a:avLst/>
          </a:prstGeom>
        </p:spPr>
      </p:pic>
      <p:pic>
        <p:nvPicPr>
          <p:cNvPr id="5" name="Picture 4" descr="A red curtains with white text&#10;&#10;Description automatically generated">
            <a:extLst>
              <a:ext uri="{FF2B5EF4-FFF2-40B4-BE49-F238E27FC236}">
                <a16:creationId xmlns:a16="http://schemas.microsoft.com/office/drawing/2014/main" id="{85368E9E-6E09-DE78-11FA-13E93EB32F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625013" y="1947513"/>
            <a:ext cx="5746630" cy="405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01620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BDA8023511BF4899BC88625E61B4EE" ma:contentTypeVersion="6" ma:contentTypeDescription="Create a new document." ma:contentTypeScope="" ma:versionID="207d90978cf0cc906fa696b28276859b">
  <xsd:schema xmlns:xsd="http://www.w3.org/2001/XMLSchema" xmlns:xs="http://www.w3.org/2001/XMLSchema" xmlns:p="http://schemas.microsoft.com/office/2006/metadata/properties" xmlns:ns2="06140533-90d6-476e-9d43-8f296f394269" xmlns:ns3="81844f8f-dfc1-4cf9-85e2-a21e5be1a741" targetNamespace="http://schemas.microsoft.com/office/2006/metadata/properties" ma:root="true" ma:fieldsID="d27fcd51249e42aae1d068e5d7fade49" ns2:_="" ns3:_="">
    <xsd:import namespace="06140533-90d6-476e-9d43-8f296f394269"/>
    <xsd:import namespace="81844f8f-dfc1-4cf9-85e2-a21e5be1a7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140533-90d6-476e-9d43-8f296f3942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844f8f-dfc1-4cf9-85e2-a21e5be1a74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AD603A4-0B89-4E63-914F-350BA88671F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1181D7-3994-43CC-99D0-1B9527E52D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140533-90d6-476e-9d43-8f296f394269"/>
    <ds:schemaRef ds:uri="81844f8f-dfc1-4cf9-85e2-a21e5be1a7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E6A0A8A-3649-4004-98CB-EC33BE190656}">
  <ds:schemaRefs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81844f8f-dfc1-4cf9-85e2-a21e5be1a741"/>
    <ds:schemaRef ds:uri="06140533-90d6-476e-9d43-8f296f394269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1280</TotalTime>
  <Words>301</Words>
  <Application>Microsoft Office PowerPoint</Application>
  <PresentationFormat>Widescreen</PresentationFormat>
  <Paragraphs>80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Bernard MT Condensed</vt:lpstr>
      <vt:lpstr>Calibri</vt:lpstr>
      <vt:lpstr>Castellar</vt:lpstr>
      <vt:lpstr>Century Schoolbook</vt:lpstr>
      <vt:lpstr>Wingdings 2</vt:lpstr>
      <vt:lpstr>View</vt:lpstr>
      <vt:lpstr>BATTLEFIELD HIGH SCHOOL  Welcome to 2026-2027  School advisory council   </vt:lpstr>
      <vt:lpstr>Agenda/Outcomes</vt:lpstr>
      <vt:lpstr>Prince William county schools vision</vt:lpstr>
      <vt:lpstr>Prince William county schools  theme </vt:lpstr>
      <vt:lpstr>2025-26 Performance</vt:lpstr>
      <vt:lpstr>2025-26 School Continuous improvement plan</vt:lpstr>
      <vt:lpstr>2025-26 year SOL &amp;  Chronic Absenteeism</vt:lpstr>
      <vt:lpstr>Spring 2025 five year AP Score summary</vt:lpstr>
      <vt:lpstr>Budget 2026-27</vt:lpstr>
      <vt:lpstr>School-Sponsored and Non-School Sponsored Clubs/Activities </vt:lpstr>
      <vt:lpstr>Thank you for attending!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Patriot High School</dc:title>
  <dc:creator>Michelle Fair</dc:creator>
  <cp:lastModifiedBy>DeLores Lucas</cp:lastModifiedBy>
  <cp:revision>385</cp:revision>
  <cp:lastPrinted>2025-08-11T11:00:05Z</cp:lastPrinted>
  <dcterms:created xsi:type="dcterms:W3CDTF">2017-03-08T13:52:58Z</dcterms:created>
  <dcterms:modified xsi:type="dcterms:W3CDTF">2026-09-16T17:44:11Z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0x01010087BDA8023511BF4899BC88625E61B4EE</vt:lpwstr>
  </property>
</Properties>
</file>